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80" r:id="rId20"/>
    <p:sldId id="281" r:id="rId21"/>
    <p:sldId id="275" r:id="rId22"/>
    <p:sldId id="276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900" b="1"/>
              <a:t>Rücklauf</a:t>
            </a:r>
            <a:r>
              <a:rPr lang="de-DE" sz="900" b="1" baseline="0"/>
              <a:t> des Elternfragebogens</a:t>
            </a:r>
            <a:endParaRPr lang="de-DE" sz="9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07-4E50-BA1D-EF21A289B87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07-4E50-BA1D-EF21A289B87B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Tabelle1!$B$3:$B$4</c:f>
              <c:strCache>
                <c:ptCount val="2"/>
                <c:pt idx="0">
                  <c:v>Essen aus der Mensa</c:v>
                </c:pt>
                <c:pt idx="1">
                  <c:v>Essen zu Hause </c:v>
                </c:pt>
              </c:strCache>
            </c:strRef>
          </c:cat>
          <c:val>
            <c:numRef>
              <c:f>Tabelle1!$C$3:$C$4</c:f>
              <c:numCache>
                <c:formatCode>General</c:formatCode>
                <c:ptCount val="2"/>
                <c:pt idx="0">
                  <c:v>99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07-4E50-BA1D-EF21A289B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dirty="0" err="1"/>
              <a:t>Fisch</a:t>
            </a:r>
            <a:endParaRPr lang="en-US" sz="9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Tabelle1!$C$38</c:f>
              <c:strCache>
                <c:ptCount val="1"/>
                <c:pt idx="0">
                  <c:v>Fisch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BE-45C2-A4D4-CD14E512195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BE-45C2-A4D4-CD14E512195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0BE-45C2-A4D4-CD14E512195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0BE-45C2-A4D4-CD14E512195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0BE-45C2-A4D4-CD14E5121950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0BE-45C2-A4D4-CD14E5121950}"/>
              </c:ext>
            </c:extLst>
          </c:dPt>
          <c:dLbls>
            <c:dLbl>
              <c:idx val="0"/>
              <c:layout>
                <c:manualLayout>
                  <c:x val="0.22549019607843138"/>
                  <c:y val="1.1674569982842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57843137254902"/>
                      <c:h val="6.77272140201473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BE-45C2-A4D4-CD14E512195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0BE-45C2-A4D4-CD14E5121950}"/>
                </c:ext>
              </c:extLst>
            </c:dLbl>
            <c:dLbl>
              <c:idx val="2"/>
              <c:layout>
                <c:manualLayout>
                  <c:x val="-2.4509803921568627E-3"/>
                  <c:y val="4.66983948385530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1764705882353"/>
                      <c:h val="9.39949964815419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0BE-45C2-A4D4-CD14E512195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0BE-45C2-A4D4-CD14E512195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40BE-45C2-A4D4-CD14E512195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40BE-45C2-A4D4-CD14E512195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Tabelle1!$B$39:$B$44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ohne Nennung</c:v>
                </c:pt>
              </c:strCache>
            </c:strRef>
          </c:cat>
          <c:val>
            <c:numRef>
              <c:f>Tabelle1!$C$39:$C$44</c:f>
              <c:numCache>
                <c:formatCode>General</c:formatCode>
                <c:ptCount val="6"/>
                <c:pt idx="0">
                  <c:v>8</c:v>
                </c:pt>
                <c:pt idx="1">
                  <c:v>29</c:v>
                </c:pt>
                <c:pt idx="2">
                  <c:v>47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BE-45C2-A4D4-CD14E51219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34398641346305"/>
          <c:y val="0.65655483439806328"/>
          <c:w val="0.1716952292728115"/>
          <c:h val="0.2955146210200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900" dirty="0"/>
              <a:t>Wie gefällt die Mensa</a:t>
            </a:r>
          </a:p>
        </c:rich>
      </c:tx>
      <c:layout>
        <c:manualLayout>
          <c:xMode val="edge"/>
          <c:yMode val="edge"/>
          <c:x val="0.58854502818295251"/>
          <c:y val="3.93824093972010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A0-43BB-87F8-D87C2697378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A0-43BB-87F8-D87C2697378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A0-43BB-87F8-D87C2697378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A0-43BB-87F8-D87C2697378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9A0-43BB-87F8-D87C2697378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9A0-43BB-87F8-D87C2697378B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9A0-43BB-87F8-D87C2697378B}"/>
              </c:ext>
            </c:extLst>
          </c:dPt>
          <c:dLbls>
            <c:dLbl>
              <c:idx val="0"/>
              <c:layout>
                <c:manualLayout>
                  <c:x val="-4.0983606557377046E-2"/>
                  <c:y val="0.315059275177608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A0-43BB-87F8-D87C2697378B}"/>
                </c:ext>
              </c:extLst>
            </c:dLbl>
            <c:dLbl>
              <c:idx val="1"/>
              <c:layout>
                <c:manualLayout>
                  <c:x val="0"/>
                  <c:y val="0.189751608913786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A0-43BB-87F8-D87C2697378B}"/>
                </c:ext>
              </c:extLst>
            </c:dLbl>
            <c:dLbl>
              <c:idx val="2"/>
              <c:layout>
                <c:manualLayout>
                  <c:x val="-9.289617486338798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A0-43BB-87F8-D87C2697378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9A0-43BB-87F8-D87C2697378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9A0-43BB-87F8-D87C2697378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9A0-43BB-87F8-D87C2697378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89A0-43BB-87F8-D87C2697378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Tabelle1!$B$47:$B$53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ohne Nennung</c:v>
                </c:pt>
              </c:strCache>
            </c:strRef>
          </c:cat>
          <c:val>
            <c:numRef>
              <c:f>Tabelle1!$C$47:$C$53</c:f>
              <c:numCache>
                <c:formatCode>General</c:formatCode>
                <c:ptCount val="7"/>
                <c:pt idx="0">
                  <c:v>43</c:v>
                </c:pt>
                <c:pt idx="1">
                  <c:v>48</c:v>
                </c:pt>
                <c:pt idx="2">
                  <c:v>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A0-43BB-87F8-D87C269737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914138806419698"/>
          <c:y val="0.11107615464178217"/>
          <c:w val="0.16441052450410912"/>
          <c:h val="0.838657570091244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900"/>
              <a:t>Bezahlsystem zufrieden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6A-4C73-92C8-CCA95550367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6A-4C73-92C8-CCA95550367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6A-4C73-92C8-CCA95550367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96A-4C73-92C8-CCA95550367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96A-4C73-92C8-CCA95550367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96A-4C73-92C8-CCA95550367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Tabelle1!$B$56:$B$58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ohne Nennung</c:v>
                </c:pt>
              </c:strCache>
            </c:strRef>
          </c:cat>
          <c:val>
            <c:numRef>
              <c:f>Tabelle1!$C$56:$C$58</c:f>
              <c:numCache>
                <c:formatCode>General</c:formatCode>
                <c:ptCount val="3"/>
                <c:pt idx="0">
                  <c:v>33</c:v>
                </c:pt>
                <c:pt idx="1">
                  <c:v>65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6A-4C73-92C8-CCA95550367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900"/>
              <a:t>Bezahlarten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BBB-4753-8FC2-810CBA1FDC8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BBB-4753-8FC2-810CBA1FDC8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BBB-4753-8FC2-810CBA1FDC8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BBB-4753-8FC2-810CBA1FDC8F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BBB-4753-8FC2-810CBA1FDC8F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FBBB-4753-8FC2-810CBA1FDC8F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FBBB-4753-8FC2-810CBA1FDC8F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FBBB-4753-8FC2-810CBA1FDC8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70AD47"/>
                </a:solidFill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Tabelle1!$C$63:$F$63</c:f>
              <c:strCache>
                <c:ptCount val="4"/>
                <c:pt idx="0">
                  <c:v>aufladbares Guthaben</c:v>
                </c:pt>
                <c:pt idx="1">
                  <c:v>Essensmarken</c:v>
                </c:pt>
                <c:pt idx="2">
                  <c:v>egal</c:v>
                </c:pt>
                <c:pt idx="3">
                  <c:v>wie bisher</c:v>
                </c:pt>
              </c:strCache>
            </c:strRef>
          </c:cat>
          <c:val>
            <c:numRef>
              <c:f>Tabelle1!$C$64:$F$64</c:f>
              <c:numCache>
                <c:formatCode>General</c:formatCode>
                <c:ptCount val="4"/>
                <c:pt idx="0">
                  <c:v>59</c:v>
                </c:pt>
                <c:pt idx="1">
                  <c:v>20</c:v>
                </c:pt>
                <c:pt idx="2">
                  <c:v>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BB-4753-8FC2-810CBA1FDC8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900"/>
              <a:t>Vorbestellungszeitraum</a:t>
            </a:r>
          </a:p>
        </c:rich>
      </c:tx>
      <c:layout>
        <c:manualLayout>
          <c:xMode val="edge"/>
          <c:yMode val="edge"/>
          <c:x val="0.5347431571053618"/>
          <c:y val="8.5867620751341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9D-4D22-9AA2-1AEFB68AB10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9D-4D22-9AA2-1AEFB68AB10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9D-4D22-9AA2-1AEFB68AB10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89D-4D22-9AA2-1AEFB68AB10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89D-4D22-9AA2-1AEFB68AB105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89D-4D22-9AA2-1AEFB68AB105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89D-4D22-9AA2-1AEFB68AB105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89D-4D22-9AA2-1AEFB68AB10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89D-4D22-9AA2-1AEFB68AB10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89D-4D22-9AA2-1AEFB68AB105}"/>
                </c:ext>
              </c:extLst>
            </c:dLbl>
            <c:dLbl>
              <c:idx val="2"/>
              <c:layout>
                <c:manualLayout>
                  <c:x val="-7.017543859649126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9D-4D22-9AA2-1AEFB68AB10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89D-4D22-9AA2-1AEFB68AB10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89D-4D22-9AA2-1AEFB68AB10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289D-4D22-9AA2-1AEFB68AB105}"/>
                </c:ext>
              </c:extLst>
            </c:dLbl>
            <c:dLbl>
              <c:idx val="6"/>
              <c:layout>
                <c:manualLayout>
                  <c:x val="-5.9095106186518961E-2"/>
                  <c:y val="6.43086491082112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9D-4D22-9AA2-1AEFB68AB10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289D-4D22-9AA2-1AEFB68AB10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Tabelle1!$C$68:$J$68</c:f>
              <c:strCache>
                <c:ptCount val="8"/>
                <c:pt idx="0">
                  <c:v>eine Woche</c:v>
                </c:pt>
                <c:pt idx="2">
                  <c:v>einen Tag</c:v>
                </c:pt>
                <c:pt idx="4">
                  <c:v>am selben Tag</c:v>
                </c:pt>
                <c:pt idx="6">
                  <c:v>gar nicht</c:v>
                </c:pt>
                <c:pt idx="7">
                  <c:v>ohne Nennung</c:v>
                </c:pt>
              </c:strCache>
            </c:strRef>
          </c:cat>
          <c:val>
            <c:numRef>
              <c:f>Tabelle1!$C$69:$J$69</c:f>
              <c:numCache>
                <c:formatCode>General</c:formatCode>
                <c:ptCount val="8"/>
                <c:pt idx="0">
                  <c:v>46</c:v>
                </c:pt>
                <c:pt idx="2">
                  <c:v>29</c:v>
                </c:pt>
                <c:pt idx="4">
                  <c:v>21</c:v>
                </c:pt>
                <c:pt idx="6">
                  <c:v>13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89D-4D22-9AA2-1AEFB68AB1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/>
              <a:t>Vorbestellungsarzt</a:t>
            </a:r>
          </a:p>
        </c:rich>
      </c:tx>
      <c:layout>
        <c:manualLayout>
          <c:xMode val="edge"/>
          <c:yMode val="edge"/>
          <c:x val="0.69791560760129467"/>
          <c:y val="0.12585034013605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AE-4050-9CDB-BFD167FE11D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AE-4050-9CDB-BFD167FE11D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AE-4050-9CDB-BFD167FE11D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CAE-4050-9CDB-BFD167FE11D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CAE-4050-9CDB-BFD167FE11D2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CAE-4050-9CDB-BFD167FE11D2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CAE-4050-9CDB-BFD167FE11D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CAE-4050-9CDB-BFD167FE11D2}"/>
                </c:ext>
              </c:extLst>
            </c:dLbl>
            <c:dLbl>
              <c:idx val="1"/>
              <c:layout>
                <c:manualLayout>
                  <c:x val="-0.1132219917358758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AE-4050-9CDB-BFD167FE11D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CAE-4050-9CDB-BFD167FE11D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CAE-4050-9CDB-BFD167FE11D2}"/>
                </c:ext>
              </c:extLst>
            </c:dLbl>
            <c:dLbl>
              <c:idx val="4"/>
              <c:layout>
                <c:manualLayout>
                  <c:x val="-7.2269356427154763E-2"/>
                  <c:y val="-6.4625850340136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AE-4050-9CDB-BFD167FE11D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CAE-4050-9CDB-BFD167FE11D2}"/>
                </c:ext>
              </c:extLst>
            </c:dLbl>
            <c:dLbl>
              <c:idx val="6"/>
              <c:layout>
                <c:manualLayout>
                  <c:x val="-2.1680806928146428E-2"/>
                  <c:y val="-3.06122448979591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AE-4050-9CDB-BFD167FE11D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Tabelle1!$C$74:$I$74</c:f>
              <c:strCache>
                <c:ptCount val="7"/>
                <c:pt idx="0">
                  <c:v>online</c:v>
                </c:pt>
                <c:pt idx="1">
                  <c:v>Liste</c:v>
                </c:pt>
                <c:pt idx="4">
                  <c:v>Kind</c:v>
                </c:pt>
                <c:pt idx="6">
                  <c:v>ohne Nennung</c:v>
                </c:pt>
              </c:strCache>
            </c:strRef>
          </c:cat>
          <c:val>
            <c:numRef>
              <c:f>Tabelle1!$C$75:$I$75</c:f>
              <c:numCache>
                <c:formatCode>General</c:formatCode>
                <c:ptCount val="7"/>
                <c:pt idx="0">
                  <c:v>64</c:v>
                </c:pt>
                <c:pt idx="1">
                  <c:v>35</c:v>
                </c:pt>
                <c:pt idx="4">
                  <c:v>33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CAE-4050-9CDB-BFD167FE11D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Wie schmeckt es</a:t>
            </a:r>
          </a:p>
        </c:rich>
      </c:tx>
      <c:layout>
        <c:manualLayout>
          <c:xMode val="edge"/>
          <c:yMode val="edge"/>
          <c:x val="0.63340855871276958"/>
          <c:y val="6.9934470850148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44-4644-B32D-DC4AE5764C3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44-4644-B32D-DC4AE5764C3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44-4644-B32D-DC4AE5764C3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44-4644-B32D-DC4AE5764C3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Kinder!$A$15:$A$18</c:f>
              <c:strCache>
                <c:ptCount val="4"/>
                <c:pt idx="0">
                  <c:v>4. Wie schmeckt Dir das Essen? </c:v>
                </c:pt>
                <c:pt idx="1">
                  <c:v>super</c:v>
                </c:pt>
                <c:pt idx="2">
                  <c:v>mittel</c:v>
                </c:pt>
                <c:pt idx="3">
                  <c:v>schlecht</c:v>
                </c:pt>
              </c:strCache>
            </c:strRef>
          </c:cat>
          <c:val>
            <c:numRef>
              <c:f>Kinder!$B$15:$B$18</c:f>
              <c:numCache>
                <c:formatCode>General</c:formatCode>
                <c:ptCount val="4"/>
                <c:pt idx="1">
                  <c:v>57</c:v>
                </c:pt>
                <c:pt idx="2">
                  <c:v>82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44-4644-B32D-DC4AE5764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Wirst</a:t>
            </a:r>
            <a:r>
              <a:rPr lang="en-US" baseline="0"/>
              <a:t> Du satt</a:t>
            </a:r>
            <a:endParaRPr lang="en-US"/>
          </a:p>
        </c:rich>
      </c:tx>
      <c:layout>
        <c:manualLayout>
          <c:xMode val="edge"/>
          <c:yMode val="edge"/>
          <c:x val="0.40263188976377956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36-46CA-B913-D786B44170A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36-46CA-B913-D786B44170A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36-46CA-B913-D786B44170A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36-46CA-B913-D786B44170A1}"/>
              </c:ext>
            </c:extLst>
          </c:dPt>
          <c:dLbls>
            <c:dLbl>
              <c:idx val="3"/>
              <c:layout>
                <c:manualLayout>
                  <c:x val="0.25833333333333336"/>
                  <c:y val="-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36-46CA-B913-D786B44170A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Kinder!$A$20:$A$23</c:f>
              <c:strCache>
                <c:ptCount val="4"/>
                <c:pt idx="0">
                  <c:v>5. Wirst Du Satt?</c:v>
                </c:pt>
                <c:pt idx="1">
                  <c:v>ja</c:v>
                </c:pt>
                <c:pt idx="2">
                  <c:v>nein</c:v>
                </c:pt>
                <c:pt idx="3">
                  <c:v>ohne wertung </c:v>
                </c:pt>
              </c:strCache>
            </c:strRef>
          </c:cat>
          <c:val>
            <c:numRef>
              <c:f>Kinder!$B$20:$B$23</c:f>
              <c:numCache>
                <c:formatCode>General</c:formatCode>
                <c:ptCount val="4"/>
                <c:pt idx="1">
                  <c:v>115</c:v>
                </c:pt>
                <c:pt idx="2">
                  <c:v>17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36-46CA-B913-D786B4417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Hast</a:t>
            </a:r>
            <a:r>
              <a:rPr lang="de-DE" baseline="0"/>
              <a:t> Du genügend Zeit zum Essen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EE-4579-A95E-7A0EB2DAF6E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EE-4579-A95E-7A0EB2DAF6E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EE-4579-A95E-7A0EB2DAF6E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EE-4579-A95E-7A0EB2DAF6E8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8EE-4579-A95E-7A0EB2DAF6E8}"/>
              </c:ext>
            </c:extLst>
          </c:dPt>
          <c:dLbls>
            <c:dLbl>
              <c:idx val="4"/>
              <c:layout>
                <c:manualLayout>
                  <c:x val="0.15"/>
                  <c:y val="9.25925925925925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EE-4579-A95E-7A0EB2DAF6E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Kinder!$A$35:$A$39</c:f>
              <c:strCache>
                <c:ptCount val="5"/>
                <c:pt idx="0">
                  <c:v>8. Hast Du genügend Zeit zum Essen</c:v>
                </c:pt>
                <c:pt idx="1">
                  <c:v>ja</c:v>
                </c:pt>
                <c:pt idx="2">
                  <c:v>geht</c:v>
                </c:pt>
                <c:pt idx="3">
                  <c:v>nein</c:v>
                </c:pt>
                <c:pt idx="4">
                  <c:v>ohne Wertung</c:v>
                </c:pt>
              </c:strCache>
            </c:strRef>
          </c:cat>
          <c:val>
            <c:numRef>
              <c:f>Kinder!$B$35:$B$39</c:f>
              <c:numCache>
                <c:formatCode>General</c:formatCode>
                <c:ptCount val="5"/>
                <c:pt idx="1">
                  <c:v>84</c:v>
                </c:pt>
                <c:pt idx="2">
                  <c:v>41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EE-4579-A95E-7A0EB2DAF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Fühlst</a:t>
            </a:r>
            <a:r>
              <a:rPr lang="en-US" baseline="0"/>
              <a:t> Du Dich im Essensraum wohl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3A-4395-9AE0-443224402F1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3A-4395-9AE0-443224402F1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3A-4395-9AE0-443224402F1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3A-4395-9AE0-443224402F1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3A-4395-9AE0-443224402F1F}"/>
              </c:ext>
            </c:extLst>
          </c:dPt>
          <c:dLbls>
            <c:dLbl>
              <c:idx val="4"/>
              <c:layout>
                <c:manualLayout>
                  <c:x val="0.14444444444444435"/>
                  <c:y val="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3A-4395-9AE0-443224402F1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Kinder!$A$43:$A$47</c:f>
              <c:strCache>
                <c:ptCount val="5"/>
                <c:pt idx="0">
                  <c:v>9. Fühlst Du Dich im Essensraum wohl</c:v>
                </c:pt>
                <c:pt idx="1">
                  <c:v>ja</c:v>
                </c:pt>
                <c:pt idx="2">
                  <c:v>meistens</c:v>
                </c:pt>
                <c:pt idx="3">
                  <c:v>nein</c:v>
                </c:pt>
                <c:pt idx="4">
                  <c:v>ohne Wertung</c:v>
                </c:pt>
              </c:strCache>
            </c:strRef>
          </c:cat>
          <c:val>
            <c:numRef>
              <c:f>Kinder!$B$43:$B$47</c:f>
              <c:numCache>
                <c:formatCode>General</c:formatCode>
                <c:ptCount val="5"/>
                <c:pt idx="1">
                  <c:v>73</c:v>
                </c:pt>
                <c:pt idx="2">
                  <c:v>52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3A-4395-9AE0-443224402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69-4B39-B88B-70531B047E4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69-4B39-B88B-70531B047E4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D69-4B39-B88B-70531B047E4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D69-4B39-B88B-70531B047E4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Tabelle1!$B$14:$B$15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Tabelle1!$C$14:$C$15</c:f>
              <c:numCache>
                <c:formatCode>General</c:formatCode>
                <c:ptCount val="2"/>
                <c:pt idx="0">
                  <c:v>11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9-4B39-B88B-70531B047E4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203-46EF-AA80-F2F7783EAE2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203-46EF-AA80-F2F7783EAE2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203-46EF-AA80-F2F7783EAE2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203-46EF-AA80-F2F7783EAE2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203-46EF-AA80-F2F7783EAE2E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203-46EF-AA80-F2F7783EAE2E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203-46EF-AA80-F2F7783EAE2E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203-46EF-AA80-F2F7783EAE2E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203-46EF-AA80-F2F7783EAE2E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9203-46EF-AA80-F2F7783EAE2E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9203-46EF-AA80-F2F7783EAE2E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9203-46EF-AA80-F2F7783EAE2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70AD47"/>
                </a:solidFill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Tabelle1!$B$18:$B$23</c:f>
              <c:strCache>
                <c:ptCount val="6"/>
                <c:pt idx="0">
                  <c:v>sehr gut</c:v>
                </c:pt>
                <c:pt idx="1">
                  <c:v>gut</c:v>
                </c:pt>
                <c:pt idx="2">
                  <c:v>befriedigend</c:v>
                </c:pt>
                <c:pt idx="3">
                  <c:v>ausreichend</c:v>
                </c:pt>
                <c:pt idx="4">
                  <c:v>mangelhaft</c:v>
                </c:pt>
                <c:pt idx="5">
                  <c:v>ungenügend</c:v>
                </c:pt>
              </c:strCache>
            </c:strRef>
          </c:cat>
          <c:val>
            <c:numRef>
              <c:f>Tabelle1!$C$18:$C$23</c:f>
              <c:numCache>
                <c:formatCode>General</c:formatCode>
                <c:ptCount val="6"/>
                <c:pt idx="0">
                  <c:v>5</c:v>
                </c:pt>
                <c:pt idx="1">
                  <c:v>39</c:v>
                </c:pt>
                <c:pt idx="2">
                  <c:v>34</c:v>
                </c:pt>
                <c:pt idx="3">
                  <c:v>12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03-46EF-AA80-F2F7783EAE2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900" dirty="0"/>
              <a:t>warm</a:t>
            </a:r>
            <a:r>
              <a:rPr lang="de-DE" sz="900" baseline="0" dirty="0"/>
              <a:t> genug</a:t>
            </a:r>
            <a:endParaRPr lang="de-DE" sz="9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37-43A9-9A6C-8F7226757D4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37-43A9-9A6C-8F7226757D4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37-43A9-9A6C-8F7226757D4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37-43A9-9A6C-8F7226757D4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137-43A9-9A6C-8F7226757D45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137-43A9-9A6C-8F7226757D45}"/>
              </c:ext>
            </c:extLst>
          </c:dPt>
          <c:dLbls>
            <c:dLbl>
              <c:idx val="0"/>
              <c:layout>
                <c:manualLayout>
                  <c:x val="0.13333333333333322"/>
                  <c:y val="2.314814814814812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137-43A9-9A6C-8F7226757D45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137-43A9-9A6C-8F7226757D45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137-43A9-9A6C-8F7226757D45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0137-43A9-9A6C-8F7226757D45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0137-43A9-9A6C-8F7226757D45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0137-43A9-9A6C-8F7226757D4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70AD47"/>
                </a:solidFill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Tabelle1!$B$26:$B$31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ohne Nennung</c:v>
                </c:pt>
              </c:strCache>
            </c:strRef>
          </c:cat>
          <c:val>
            <c:numRef>
              <c:f>Tabelle1!$C$26:$C$31</c:f>
              <c:numCache>
                <c:formatCode>General</c:formatCode>
                <c:ptCount val="6"/>
                <c:pt idx="0">
                  <c:v>7</c:v>
                </c:pt>
                <c:pt idx="1">
                  <c:v>19</c:v>
                </c:pt>
                <c:pt idx="2">
                  <c:v>24</c:v>
                </c:pt>
                <c:pt idx="3">
                  <c:v>28</c:v>
                </c:pt>
                <c:pt idx="4">
                  <c:v>18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137-43A9-9A6C-8F7226757D4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900"/>
              <a:t>lecker</a:t>
            </a:r>
          </a:p>
        </c:rich>
      </c:tx>
      <c:layout>
        <c:manualLayout>
          <c:xMode val="edge"/>
          <c:yMode val="edge"/>
          <c:x val="0.75925678040244982"/>
          <c:y val="6.4814814814814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C2-4D5A-A06E-B161FFDB5C2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C2-4D5A-A06E-B161FFDB5C2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C2-4D5A-A06E-B161FFDB5C2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CC2-4D5A-A06E-B161FFDB5C2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CC2-4D5A-A06E-B161FFDB5C22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CC2-4D5A-A06E-B161FFDB5C22}"/>
              </c:ext>
            </c:extLst>
          </c:dPt>
          <c:dLbls>
            <c:dLbl>
              <c:idx val="0"/>
              <c:layout>
                <c:manualLayout>
                  <c:x val="0.11388888888888889"/>
                  <c:y val="9.2592592592592587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CC2-4D5A-A06E-B161FFDB5C22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CC2-4D5A-A06E-B161FFDB5C22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2CC2-4D5A-A06E-B161FFDB5C22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2CC2-4D5A-A06E-B161FFDB5C22}"/>
                </c:ext>
              </c:extLst>
            </c:dLbl>
            <c:dLbl>
              <c:idx val="4"/>
              <c:layout>
                <c:manualLayout>
                  <c:x val="-0.10833333333333335"/>
                  <c:y val="1.3888888888888888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2CC2-4D5A-A06E-B161FFDB5C22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2CC2-4D5A-A06E-B161FFDB5C2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70AD47"/>
                </a:solidFill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Tabelle1!$B$26:$B$31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ohne Nennung</c:v>
                </c:pt>
              </c:strCache>
            </c:strRef>
          </c:cat>
          <c:val>
            <c:numRef>
              <c:f>Tabelle1!$C$26:$C$31</c:f>
              <c:numCache>
                <c:formatCode>General</c:formatCode>
                <c:ptCount val="6"/>
                <c:pt idx="0">
                  <c:v>7</c:v>
                </c:pt>
                <c:pt idx="1">
                  <c:v>13</c:v>
                </c:pt>
                <c:pt idx="2">
                  <c:v>38</c:v>
                </c:pt>
                <c:pt idx="3">
                  <c:v>33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C2-4D5A-A06E-B161FFDB5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900" dirty="0" err="1"/>
              <a:t>abwechselungsreich</a:t>
            </a:r>
            <a:endParaRPr lang="de-DE" sz="900" dirty="0"/>
          </a:p>
        </c:rich>
      </c:tx>
      <c:layout>
        <c:manualLayout>
          <c:xMode val="edge"/>
          <c:yMode val="edge"/>
          <c:x val="0.69580555555555568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50-47FA-AFC9-7CAF6ECC25C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50-47FA-AFC9-7CAF6ECC25C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50-47FA-AFC9-7CAF6ECC25C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350-47FA-AFC9-7CAF6ECC25C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350-47FA-AFC9-7CAF6ECC25C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350-47FA-AFC9-7CAF6ECC25C9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350-47FA-AFC9-7CAF6ECC25C9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350-47FA-AFC9-7CAF6ECC25C9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350-47FA-AFC9-7CAF6ECC25C9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4350-47FA-AFC9-7CAF6ECC25C9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4350-47FA-AFC9-7CAF6ECC25C9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4350-47FA-AFC9-7CAF6ECC25C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70AD47"/>
                </a:solidFill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Tabelle1!$B$26:$B$31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ohne Nennung</c:v>
                </c:pt>
              </c:strCache>
            </c:strRef>
          </c:cat>
          <c:val>
            <c:numRef>
              <c:f>Tabelle1!$C$26:$C$31</c:f>
              <c:numCache>
                <c:formatCode>General</c:formatCode>
                <c:ptCount val="6"/>
                <c:pt idx="0">
                  <c:v>8</c:v>
                </c:pt>
                <c:pt idx="1">
                  <c:v>21</c:v>
                </c:pt>
                <c:pt idx="2">
                  <c:v>24</c:v>
                </c:pt>
                <c:pt idx="3">
                  <c:v>26</c:v>
                </c:pt>
                <c:pt idx="4">
                  <c:v>15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350-47FA-AFC9-7CAF6ECC25C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900"/>
              <a:t>frisches Obst</a:t>
            </a:r>
          </a:p>
        </c:rich>
      </c:tx>
      <c:layout>
        <c:manualLayout>
          <c:xMode val="edge"/>
          <c:yMode val="edge"/>
          <c:x val="0.6541388888888889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43-446B-AC9D-FC8E460C8E3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43-446B-AC9D-FC8E460C8E3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43-446B-AC9D-FC8E460C8E3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43-446B-AC9D-FC8E460C8E3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B43-446B-AC9D-FC8E460C8E3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B43-446B-AC9D-FC8E460C8E39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B43-446B-AC9D-FC8E460C8E39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B43-446B-AC9D-FC8E460C8E39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1B43-446B-AC9D-FC8E460C8E39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B43-446B-AC9D-FC8E460C8E39}"/>
                </c:ext>
              </c:extLst>
            </c:dLbl>
            <c:dLbl>
              <c:idx val="4"/>
              <c:layout>
                <c:manualLayout>
                  <c:x val="-9.166666666666666E-2"/>
                  <c:y val="2.777777777777782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1B43-446B-AC9D-FC8E460C8E39}"/>
                </c:ext>
              </c:extLst>
            </c:dLbl>
            <c:dLbl>
              <c:idx val="5"/>
              <c:layout>
                <c:manualLayout>
                  <c:x val="2.7777777777777779E-3"/>
                  <c:y val="0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1B43-446B-AC9D-FC8E460C8E3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70AD47"/>
                </a:solidFill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Tabelle1!$B$39:$B$44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ohne Nennung</c:v>
                </c:pt>
              </c:strCache>
            </c:strRef>
          </c:cat>
          <c:val>
            <c:numRef>
              <c:f>Tabelle1!$C$39:$C$44</c:f>
              <c:numCache>
                <c:formatCode>General</c:formatCode>
                <c:ptCount val="6"/>
                <c:pt idx="0">
                  <c:v>9</c:v>
                </c:pt>
                <c:pt idx="1">
                  <c:v>13</c:v>
                </c:pt>
                <c:pt idx="2">
                  <c:v>52</c:v>
                </c:pt>
                <c:pt idx="3">
                  <c:v>16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43-446B-AC9D-FC8E460C8E3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frisches Gemüse</a:t>
            </a:r>
          </a:p>
        </c:rich>
      </c:tx>
      <c:layout>
        <c:manualLayout>
          <c:xMode val="edge"/>
          <c:yMode val="edge"/>
          <c:x val="0.66525000000000001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03D-4961-B8BE-3AA81015411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03D-4961-B8BE-3AA81015411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03D-4961-B8BE-3AA81015411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03D-4961-B8BE-3AA81015411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03D-4961-B8BE-3AA81015411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03D-4961-B8BE-3AA81015411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03D-4961-B8BE-3AA81015411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03D-4961-B8BE-3AA81015411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03D-4961-B8BE-3AA81015411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03D-4961-B8BE-3AA81015411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603D-4961-B8BE-3AA81015411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603D-4961-B8BE-3AA81015411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Tabelle1!$B$39:$B$44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ohne Nennung</c:v>
                </c:pt>
              </c:strCache>
            </c:strRef>
          </c:cat>
          <c:val>
            <c:numRef>
              <c:f>Tabelle1!$C$39:$C$44</c:f>
              <c:numCache>
                <c:formatCode>General</c:formatCode>
                <c:ptCount val="6"/>
                <c:pt idx="0">
                  <c:v>12</c:v>
                </c:pt>
                <c:pt idx="1">
                  <c:v>24</c:v>
                </c:pt>
                <c:pt idx="2">
                  <c:v>38</c:v>
                </c:pt>
                <c:pt idx="3">
                  <c:v>17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3D-4961-B8BE-3AA8101541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96506870464728"/>
          <c:y val="0.61410628179194549"/>
          <c:w val="0.22346630384437238"/>
          <c:h val="0.35836149708434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/>
              <a:t>Fleisch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9987795275590547"/>
          <c:y val="0.23725393700787406"/>
          <c:w val="0.39454527559055119"/>
          <c:h val="0.65757545931758532"/>
        </c:manualLayout>
      </c:layout>
      <c:pieChart>
        <c:varyColors val="1"/>
        <c:ser>
          <c:idx val="0"/>
          <c:order val="0"/>
          <c:tx>
            <c:strRef>
              <c:f>Tabelle1!$C$38</c:f>
              <c:strCache>
                <c:ptCount val="1"/>
                <c:pt idx="0">
                  <c:v>Fleisch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04-49FD-8176-78E52B468E3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04-49FD-8176-78E52B468E3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504-49FD-8176-78E52B468E3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504-49FD-8176-78E52B468E3D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504-49FD-8176-78E52B468E3D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504-49FD-8176-78E52B468E3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504-49FD-8176-78E52B468E3D}"/>
                </c:ext>
              </c:extLst>
            </c:dLbl>
            <c:dLbl>
              <c:idx val="1"/>
              <c:layout>
                <c:manualLayout>
                  <c:x val="0.10416666666666667"/>
                  <c:y val="2.31481481481481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83333333333333"/>
                      <c:h val="9.35418489355497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04-49FD-8176-78E52B468E3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504-49FD-8176-78E52B468E3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D504-49FD-8176-78E52B468E3D}"/>
                </c:ext>
              </c:extLst>
            </c:dLbl>
            <c:dLbl>
              <c:idx val="4"/>
              <c:layout>
                <c:manualLayout>
                  <c:x val="-0.11666666666666667"/>
                  <c:y val="7.8703703703703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04-49FD-8176-78E52B468E3D}"/>
                </c:ext>
              </c:extLst>
            </c:dLbl>
            <c:dLbl>
              <c:idx val="5"/>
              <c:layout>
                <c:manualLayout>
                  <c:x val="-9.7222222222222224E-2"/>
                  <c:y val="-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04-49FD-8176-78E52B468E3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Tabelle1!$B$39:$B$44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ohne Nennung</c:v>
                </c:pt>
              </c:strCache>
            </c:strRef>
          </c:cat>
          <c:val>
            <c:numRef>
              <c:f>Tabelle1!$C$39:$C$44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46</c:v>
                </c:pt>
                <c:pt idx="3">
                  <c:v>25</c:v>
                </c:pt>
                <c:pt idx="4">
                  <c:v>17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04-49FD-8176-78E52B468E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19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4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51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70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90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12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10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53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38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38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31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E30CF-9CF5-46B7-947B-60B3C89A2F58}" type="datetimeFigureOut">
              <a:rPr lang="de-DE" smtClean="0"/>
              <a:t>02.10.18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0BDB-EA6E-4118-A181-9A998F4495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Evaluation Essen </a:t>
            </a:r>
            <a:br>
              <a:rPr lang="de-DE" dirty="0"/>
            </a:br>
            <a:r>
              <a:rPr lang="de-DE" dirty="0" err="1"/>
              <a:t>Daalerschule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Eltern und Kinder</a:t>
            </a:r>
          </a:p>
        </p:txBody>
      </p:sp>
    </p:spTree>
    <p:extLst>
      <p:ext uri="{BB962C8B-B14F-4D97-AF65-F5344CB8AC3E}">
        <p14:creationId xmlns:p14="http://schemas.microsoft.com/office/powerpoint/2010/main" val="127745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Gibt es 1 (zu wenig) 5 (zu viel)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Frisches Obst</a:t>
            </a:r>
          </a:p>
          <a:p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404232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39619"/>
              </p:ext>
            </p:extLst>
          </p:nvPr>
        </p:nvGraphicFramePr>
        <p:xfrm>
          <a:off x="1117600" y="3172619"/>
          <a:ext cx="4356100" cy="1657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129348739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72779174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Menge... wenig bis viel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87088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frisches Obst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32937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38133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79115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86391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5045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79140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ohne Nennung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04111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99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260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2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Gibt es 1 (zu wenig) 5 (zu viel)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Frisches Gemüse</a:t>
            </a:r>
          </a:p>
          <a:p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2958499"/>
              </p:ext>
            </p:extLst>
          </p:nvPr>
        </p:nvGraphicFramePr>
        <p:xfrm>
          <a:off x="57531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02827"/>
              </p:ext>
            </p:extLst>
          </p:nvPr>
        </p:nvGraphicFramePr>
        <p:xfrm>
          <a:off x="1117600" y="3177699"/>
          <a:ext cx="4356100" cy="164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907815637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797113929"/>
                    </a:ext>
                  </a:extLst>
                </a:gridCol>
              </a:tblGrid>
              <a:tr h="1055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Menge... wenig bis viel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26674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frisches Gemüse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88358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64087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2407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07655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34726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1916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ohne Nennung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943777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99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25420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01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Gibt es 1 (zu wenig) 5 (zu viel)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Fleisch</a:t>
            </a:r>
          </a:p>
          <a:p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9408119"/>
              </p:ext>
            </p:extLst>
          </p:nvPr>
        </p:nvGraphicFramePr>
        <p:xfrm>
          <a:off x="5435600" y="1574800"/>
          <a:ext cx="59182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13589"/>
              </p:ext>
            </p:extLst>
          </p:nvPr>
        </p:nvGraphicFramePr>
        <p:xfrm>
          <a:off x="1003300" y="3009896"/>
          <a:ext cx="4311650" cy="1747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0631">
                  <a:extLst>
                    <a:ext uri="{9D8B030D-6E8A-4147-A177-3AD203B41FA5}">
                      <a16:colId xmlns:a16="http://schemas.microsoft.com/office/drawing/2014/main" val="3227994040"/>
                    </a:ext>
                  </a:extLst>
                </a:gridCol>
                <a:gridCol w="1521019">
                  <a:extLst>
                    <a:ext uri="{9D8B030D-6E8A-4147-A177-3AD203B41FA5}">
                      <a16:colId xmlns:a16="http://schemas.microsoft.com/office/drawing/2014/main" val="1606433782"/>
                    </a:ext>
                  </a:extLst>
                </a:gridCol>
              </a:tblGrid>
              <a:tr h="2183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Menge... wenig bis viel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659448"/>
                  </a:ext>
                </a:extLst>
              </a:tr>
              <a:tr h="2183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Fleisch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5295229"/>
                  </a:ext>
                </a:extLst>
              </a:tr>
              <a:tr h="218381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175702"/>
                  </a:ext>
                </a:extLst>
              </a:tr>
              <a:tr h="218381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60372"/>
                  </a:ext>
                </a:extLst>
              </a:tr>
              <a:tr h="218381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1972752"/>
                  </a:ext>
                </a:extLst>
              </a:tr>
              <a:tr h="218381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3236913"/>
                  </a:ext>
                </a:extLst>
              </a:tr>
              <a:tr h="218381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3643482"/>
                  </a:ext>
                </a:extLst>
              </a:tr>
              <a:tr h="2183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ohne Nennung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426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28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Gibt es 1 (zu wenig) 5 (zu viel)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Fisch</a:t>
            </a:r>
          </a:p>
          <a:p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417042"/>
              </p:ext>
            </p:extLst>
          </p:nvPr>
        </p:nvGraphicFramePr>
        <p:xfrm>
          <a:off x="5600700" y="16906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23350"/>
              </p:ext>
            </p:extLst>
          </p:nvPr>
        </p:nvGraphicFramePr>
        <p:xfrm>
          <a:off x="838200" y="2933703"/>
          <a:ext cx="4572000" cy="194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9137">
                  <a:extLst>
                    <a:ext uri="{9D8B030D-6E8A-4147-A177-3AD203B41FA5}">
                      <a16:colId xmlns:a16="http://schemas.microsoft.com/office/drawing/2014/main" val="3382094166"/>
                    </a:ext>
                  </a:extLst>
                </a:gridCol>
                <a:gridCol w="1612863">
                  <a:extLst>
                    <a:ext uri="{9D8B030D-6E8A-4147-A177-3AD203B41FA5}">
                      <a16:colId xmlns:a16="http://schemas.microsoft.com/office/drawing/2014/main" val="2657750156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Menge... wenig bis viel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0490883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Fisch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5250673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1712315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547307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2513735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9026518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6738524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ohne Nennung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6255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58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- 8.Wie gefällt Ihnen die Mensa?</a:t>
            </a:r>
            <a:br>
              <a:rPr lang="de-DE" dirty="0"/>
            </a:br>
            <a:r>
              <a:rPr lang="de-DE" dirty="0"/>
              <a:t>- 9.Sind Sie mit dem Bezahlsystem zufrieden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Mensa: Note 1,5 (keine 4,5 oder 6 verteilt)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943100"/>
            <a:ext cx="4711700" cy="4495799"/>
          </a:xfrm>
        </p:spPr>
        <p:txBody>
          <a:bodyPr/>
          <a:lstStyle/>
          <a:p>
            <a:r>
              <a:rPr lang="de-DE" dirty="0"/>
              <a:t>Bezahlsystem</a:t>
            </a:r>
          </a:p>
          <a:p>
            <a:endParaRPr lang="de-DE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605358"/>
              </p:ext>
            </p:extLst>
          </p:nvPr>
        </p:nvGraphicFramePr>
        <p:xfrm>
          <a:off x="469900" y="2629693"/>
          <a:ext cx="4965700" cy="380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542027"/>
              </p:ext>
            </p:extLst>
          </p:nvPr>
        </p:nvGraphicFramePr>
        <p:xfrm>
          <a:off x="6096000" y="2527300"/>
          <a:ext cx="46228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578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- 10. Wie möchten Sie das Essen bezahlen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Andere genannte Optionen:</a:t>
            </a:r>
          </a:p>
          <a:p>
            <a:pPr>
              <a:buFontTx/>
              <a:buChar char="-"/>
            </a:pPr>
            <a:r>
              <a:rPr lang="de-DE" dirty="0"/>
              <a:t>Bar</a:t>
            </a:r>
          </a:p>
          <a:p>
            <a:pPr>
              <a:buFontTx/>
              <a:buChar char="-"/>
            </a:pPr>
            <a:r>
              <a:rPr lang="de-DE" dirty="0"/>
              <a:t>Guthabenkonto</a:t>
            </a:r>
          </a:p>
          <a:p>
            <a:pPr>
              <a:buFontTx/>
              <a:buChar char="-"/>
            </a:pPr>
            <a:r>
              <a:rPr lang="de-DE" dirty="0"/>
              <a:t>Webbasiertes Kto. ID-Karte</a:t>
            </a:r>
          </a:p>
          <a:p>
            <a:pPr>
              <a:buFontTx/>
              <a:buChar char="-"/>
            </a:pPr>
            <a:r>
              <a:rPr lang="de-DE" dirty="0"/>
              <a:t>Überweisung</a:t>
            </a:r>
          </a:p>
          <a:p>
            <a:pPr>
              <a:buFontTx/>
              <a:buChar char="-"/>
            </a:pPr>
            <a:r>
              <a:rPr lang="de-DE" dirty="0"/>
              <a:t>Montags in der Klasse (wie früher)</a:t>
            </a:r>
          </a:p>
          <a:p>
            <a:pPr>
              <a:buFontTx/>
              <a:buChar char="-"/>
            </a:pPr>
            <a:r>
              <a:rPr lang="de-DE" dirty="0" err="1"/>
              <a:t>Monatl</a:t>
            </a:r>
            <a:r>
              <a:rPr lang="de-DE" dirty="0"/>
              <a:t>. Zahlen</a:t>
            </a:r>
          </a:p>
          <a:p>
            <a:pPr>
              <a:buFontTx/>
              <a:buChar char="-"/>
            </a:pPr>
            <a:r>
              <a:rPr lang="de-DE" dirty="0"/>
              <a:t>Karte abstempeln</a:t>
            </a:r>
          </a:p>
          <a:p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529358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84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- 11.Welchen Vorbestellungszeitraum</a:t>
            </a:r>
            <a:br>
              <a:rPr lang="de-DE" dirty="0"/>
            </a:br>
            <a:r>
              <a:rPr lang="de-DE" dirty="0"/>
              <a:t>- 12.Art der Vorbestellung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Vorbestellungszeitraum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Art der Vorbestellung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092905"/>
              </p:ext>
            </p:extLst>
          </p:nvPr>
        </p:nvGraphicFramePr>
        <p:xfrm>
          <a:off x="782348" y="2603500"/>
          <a:ext cx="4094451" cy="357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775115"/>
              </p:ext>
            </p:extLst>
          </p:nvPr>
        </p:nvGraphicFramePr>
        <p:xfrm>
          <a:off x="6019800" y="2336800"/>
          <a:ext cx="5271944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193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Frage des Kinderfragebogens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Wie schmeckt Dir das Essen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285163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21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Frage des Kinderfragebogens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Wirst Du satt?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222075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80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Frage des Kinderfragebogens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würdest Du Dir öfter zum Mittagessen wünschen?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91624"/>
              </p:ext>
            </p:extLst>
          </p:nvPr>
        </p:nvGraphicFramePr>
        <p:xfrm>
          <a:off x="1154543" y="2937164"/>
          <a:ext cx="9661239" cy="1270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9718">
                  <a:extLst>
                    <a:ext uri="{9D8B030D-6E8A-4147-A177-3AD203B41FA5}">
                      <a16:colId xmlns:a16="http://schemas.microsoft.com/office/drawing/2014/main" val="3073523745"/>
                    </a:ext>
                  </a:extLst>
                </a:gridCol>
                <a:gridCol w="821344">
                  <a:extLst>
                    <a:ext uri="{9D8B030D-6E8A-4147-A177-3AD203B41FA5}">
                      <a16:colId xmlns:a16="http://schemas.microsoft.com/office/drawing/2014/main" val="2145441717"/>
                    </a:ext>
                  </a:extLst>
                </a:gridCol>
                <a:gridCol w="529002">
                  <a:extLst>
                    <a:ext uri="{9D8B030D-6E8A-4147-A177-3AD203B41FA5}">
                      <a16:colId xmlns:a16="http://schemas.microsoft.com/office/drawing/2014/main" val="504844496"/>
                    </a:ext>
                  </a:extLst>
                </a:gridCol>
                <a:gridCol w="960557">
                  <a:extLst>
                    <a:ext uri="{9D8B030D-6E8A-4147-A177-3AD203B41FA5}">
                      <a16:colId xmlns:a16="http://schemas.microsoft.com/office/drawing/2014/main" val="1394897330"/>
                    </a:ext>
                  </a:extLst>
                </a:gridCol>
                <a:gridCol w="960553">
                  <a:extLst>
                    <a:ext uri="{9D8B030D-6E8A-4147-A177-3AD203B41FA5}">
                      <a16:colId xmlns:a16="http://schemas.microsoft.com/office/drawing/2014/main" val="4027715448"/>
                    </a:ext>
                  </a:extLst>
                </a:gridCol>
                <a:gridCol w="664302">
                  <a:extLst>
                    <a:ext uri="{9D8B030D-6E8A-4147-A177-3AD203B41FA5}">
                      <a16:colId xmlns:a16="http://schemas.microsoft.com/office/drawing/2014/main" val="1937678018"/>
                    </a:ext>
                  </a:extLst>
                </a:gridCol>
                <a:gridCol w="407622">
                  <a:extLst>
                    <a:ext uri="{9D8B030D-6E8A-4147-A177-3AD203B41FA5}">
                      <a16:colId xmlns:a16="http://schemas.microsoft.com/office/drawing/2014/main" val="3861664562"/>
                    </a:ext>
                  </a:extLst>
                </a:gridCol>
                <a:gridCol w="673777">
                  <a:extLst>
                    <a:ext uri="{9D8B030D-6E8A-4147-A177-3AD203B41FA5}">
                      <a16:colId xmlns:a16="http://schemas.microsoft.com/office/drawing/2014/main" val="1818931839"/>
                    </a:ext>
                  </a:extLst>
                </a:gridCol>
                <a:gridCol w="996755">
                  <a:extLst>
                    <a:ext uri="{9D8B030D-6E8A-4147-A177-3AD203B41FA5}">
                      <a16:colId xmlns:a16="http://schemas.microsoft.com/office/drawing/2014/main" val="4089416118"/>
                    </a:ext>
                  </a:extLst>
                </a:gridCol>
                <a:gridCol w="1127609">
                  <a:extLst>
                    <a:ext uri="{9D8B030D-6E8A-4147-A177-3AD203B41FA5}">
                      <a16:colId xmlns:a16="http://schemas.microsoft.com/office/drawing/2014/main" val="1737352100"/>
                    </a:ext>
                  </a:extLst>
                </a:gridCol>
              </a:tblGrid>
              <a:tr h="59112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6. Was würdest Du gerne öfter essen?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Fleisch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Fisch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Vegetarisch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Kartoffel und </a:t>
                      </a:r>
                      <a:r>
                        <a:rPr lang="de-DE" sz="1400" u="none" strike="noStrike" dirty="0" err="1">
                          <a:effectLst/>
                        </a:rPr>
                        <a:t>co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Rohkost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Obst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Suppen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Milchreis und Co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Nachtisch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92165620"/>
                  </a:ext>
                </a:extLst>
              </a:tr>
              <a:tr h="67934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85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20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88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Fragebogen Eltern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0078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010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Frage des Kinderfragebogens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758646"/>
              </p:ext>
            </p:extLst>
          </p:nvPr>
        </p:nvGraphicFramePr>
        <p:xfrm>
          <a:off x="3149599" y="2207490"/>
          <a:ext cx="6169891" cy="2881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6957">
                  <a:extLst>
                    <a:ext uri="{9D8B030D-6E8A-4147-A177-3AD203B41FA5}">
                      <a16:colId xmlns:a16="http://schemas.microsoft.com/office/drawing/2014/main" val="4264629947"/>
                    </a:ext>
                  </a:extLst>
                </a:gridCol>
                <a:gridCol w="1037257">
                  <a:extLst>
                    <a:ext uri="{9D8B030D-6E8A-4147-A177-3AD203B41FA5}">
                      <a16:colId xmlns:a16="http://schemas.microsoft.com/office/drawing/2014/main" val="435386977"/>
                    </a:ext>
                  </a:extLst>
                </a:gridCol>
                <a:gridCol w="840536">
                  <a:extLst>
                    <a:ext uri="{9D8B030D-6E8A-4147-A177-3AD203B41FA5}">
                      <a16:colId xmlns:a16="http://schemas.microsoft.com/office/drawing/2014/main" val="3237757697"/>
                    </a:ext>
                  </a:extLst>
                </a:gridCol>
                <a:gridCol w="1055141">
                  <a:extLst>
                    <a:ext uri="{9D8B030D-6E8A-4147-A177-3AD203B41FA5}">
                      <a16:colId xmlns:a16="http://schemas.microsoft.com/office/drawing/2014/main" val="1385378281"/>
                    </a:ext>
                  </a:extLst>
                </a:gridCol>
              </a:tblGrid>
              <a:tr h="57634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7. Das Essen ist öfter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nein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geht 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ja 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270516"/>
                  </a:ext>
                </a:extLst>
              </a:tr>
              <a:tr h="57634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salzig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57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7728738"/>
                  </a:ext>
                </a:extLst>
              </a:tr>
              <a:tr h="57634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scharf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62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1979368"/>
                  </a:ext>
                </a:extLst>
              </a:tr>
              <a:tr h="57634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fettig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51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2431382"/>
                  </a:ext>
                </a:extLst>
              </a:tr>
              <a:tr h="57634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kalt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50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32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28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577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270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Frage des Kinderbogens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Hast Du genügend Zeit zum Essen?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260441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69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Frage des Kinderfragebogens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Fühlst Du Dich im Essensraum wohl?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964044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378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Wie oft isst ihr Kind in der Woche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errechnete Durchschnitt liegt bei 2,2 Tage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12167"/>
              </p:ext>
            </p:extLst>
          </p:nvPr>
        </p:nvGraphicFramePr>
        <p:xfrm>
          <a:off x="2355273" y="3297384"/>
          <a:ext cx="6172777" cy="1164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209">
                  <a:extLst>
                    <a:ext uri="{9D8B030D-6E8A-4147-A177-3AD203B41FA5}">
                      <a16:colId xmlns:a16="http://schemas.microsoft.com/office/drawing/2014/main" val="2030444328"/>
                    </a:ext>
                  </a:extLst>
                </a:gridCol>
                <a:gridCol w="3577954">
                  <a:extLst>
                    <a:ext uri="{9D8B030D-6E8A-4147-A177-3AD203B41FA5}">
                      <a16:colId xmlns:a16="http://schemas.microsoft.com/office/drawing/2014/main" val="1821834068"/>
                    </a:ext>
                  </a:extLst>
                </a:gridCol>
                <a:gridCol w="2014614">
                  <a:extLst>
                    <a:ext uri="{9D8B030D-6E8A-4147-A177-3AD203B41FA5}">
                      <a16:colId xmlns:a16="http://schemas.microsoft.com/office/drawing/2014/main" val="2263607026"/>
                    </a:ext>
                  </a:extLst>
                </a:gridCol>
              </a:tblGrid>
              <a:tr h="232857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wie oft isst ihr Kind in der Schulmensa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6529650"/>
                  </a:ext>
                </a:extLst>
              </a:tr>
              <a:tr h="23285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68497126"/>
                  </a:ext>
                </a:extLst>
              </a:tr>
              <a:tr h="23285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68128951"/>
                  </a:ext>
                </a:extLst>
              </a:tr>
              <a:tr h="23285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73140340"/>
                  </a:ext>
                </a:extLst>
              </a:tr>
              <a:tr h="23285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423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01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Besonderheiten/Unverträglichkeiten hinsichtlich des Essens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161350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Unverträglichkeiten</a:t>
            </a:r>
          </a:p>
          <a:p>
            <a:pPr marL="0" indent="0">
              <a:buNone/>
            </a:pPr>
            <a:r>
              <a:rPr lang="de-DE" dirty="0"/>
              <a:t>Die 11 genannten Unverträglichkeiten verteilen sich nummerisch auf </a:t>
            </a:r>
          </a:p>
          <a:p>
            <a:pPr marL="0" indent="0">
              <a:buNone/>
            </a:pPr>
            <a:r>
              <a:rPr lang="de-DE" dirty="0"/>
              <a:t>Ohne Schweinefleisch: 7</a:t>
            </a:r>
          </a:p>
          <a:p>
            <a:pPr marL="0" indent="0">
              <a:buNone/>
            </a:pPr>
            <a:r>
              <a:rPr lang="de-DE" dirty="0"/>
              <a:t>Vegetarisch: 1</a:t>
            </a:r>
          </a:p>
          <a:p>
            <a:pPr marL="0" indent="0">
              <a:buNone/>
            </a:pPr>
            <a:r>
              <a:rPr lang="de-DE" dirty="0" err="1"/>
              <a:t>Glutenunverträglichkeit</a:t>
            </a:r>
            <a:r>
              <a:rPr lang="de-DE" dirty="0"/>
              <a:t>: 1</a:t>
            </a:r>
          </a:p>
          <a:p>
            <a:pPr marL="0" indent="0">
              <a:buNone/>
            </a:pPr>
            <a:r>
              <a:rPr lang="de-DE" dirty="0"/>
              <a:t>Allergien: 2</a:t>
            </a:r>
          </a:p>
        </p:txBody>
      </p:sp>
    </p:spTree>
    <p:extLst>
      <p:ext uri="{BB962C8B-B14F-4D97-AF65-F5344CB8AC3E}">
        <p14:creationId xmlns:p14="http://schemas.microsoft.com/office/powerpoint/2010/main" val="348208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Wie bewerten Sie lt. Speiseplan das Essen..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Der Durchschnittswert des Essens der abgegebenen Fragebögen liegt bei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	2,8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514511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02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Beschreibt ihr Kind das Essen .. Warm genug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Die Skalierung ging von 1 (wenig) bis 5 (sehr)</a:t>
            </a:r>
          </a:p>
          <a:p>
            <a:pPr marL="0" indent="0">
              <a:buNone/>
            </a:pPr>
            <a:r>
              <a:rPr lang="de-DE" dirty="0"/>
              <a:t>   Der Durchschnittswert liegt bei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3,3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5640183"/>
              </p:ext>
            </p:extLst>
          </p:nvPr>
        </p:nvGraphicFramePr>
        <p:xfrm>
          <a:off x="60198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24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Beschreibt ihr Kind das Essen .. lecker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Die Skalierung ging von 1 (wenig) bis 5 (sehr)</a:t>
            </a:r>
          </a:p>
          <a:p>
            <a:pPr marL="0" indent="0">
              <a:buNone/>
            </a:pPr>
            <a:r>
              <a:rPr lang="de-DE" dirty="0"/>
              <a:t>   Der Durchschnittswert liegt bei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3,18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623763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915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Beschreibt ihr Kind das Essen .. abwechslungsreich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Die Skalierung ging von 1 (wenig) bis 5 (sehr)</a:t>
            </a:r>
          </a:p>
          <a:p>
            <a:pPr marL="0" indent="0">
              <a:buNone/>
            </a:pPr>
            <a:r>
              <a:rPr lang="de-DE" dirty="0"/>
              <a:t>   Der Durchschnittswert liegt bei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3,2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201735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07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5.Was sollte es häufiger geben… 6.was sollte es seltener 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65675"/>
          </a:xfrm>
        </p:spPr>
        <p:txBody>
          <a:bodyPr/>
          <a:lstStyle/>
          <a:p>
            <a:r>
              <a:rPr lang="de-DE" dirty="0"/>
              <a:t>Häufiger…</a:t>
            </a:r>
          </a:p>
          <a:p>
            <a:pPr lvl="2"/>
            <a:r>
              <a:rPr lang="de-DE" dirty="0"/>
              <a:t>Gemüse, Obst (nicht zerkocht), Salate (saisonal), Rohkost</a:t>
            </a:r>
          </a:p>
          <a:p>
            <a:pPr lvl="2"/>
            <a:r>
              <a:rPr lang="de-DE" dirty="0"/>
              <a:t>Gemüseaufläufe</a:t>
            </a:r>
          </a:p>
          <a:p>
            <a:pPr lvl="2"/>
            <a:r>
              <a:rPr lang="de-DE" dirty="0"/>
              <a:t>Reis (Vollkorn)</a:t>
            </a:r>
          </a:p>
          <a:p>
            <a:pPr lvl="2"/>
            <a:r>
              <a:rPr lang="de-DE" dirty="0"/>
              <a:t>Geflügel, Fisch</a:t>
            </a:r>
          </a:p>
          <a:p>
            <a:pPr lvl="2"/>
            <a:r>
              <a:rPr lang="de-DE" dirty="0"/>
              <a:t>Milchreis, </a:t>
            </a:r>
            <a:r>
              <a:rPr lang="de-DE" dirty="0" err="1"/>
              <a:t>Pfannekuchen</a:t>
            </a:r>
            <a:endParaRPr lang="de-DE" dirty="0"/>
          </a:p>
          <a:p>
            <a:pPr lvl="2"/>
            <a:r>
              <a:rPr lang="de-DE" dirty="0"/>
              <a:t>Vollkorngerichte</a:t>
            </a:r>
          </a:p>
          <a:p>
            <a:pPr lvl="2"/>
            <a:r>
              <a:rPr lang="de-DE" dirty="0"/>
              <a:t>Nudelgerichte (Vollkorn)</a:t>
            </a:r>
          </a:p>
          <a:p>
            <a:pPr lvl="2"/>
            <a:r>
              <a:rPr lang="de-DE" dirty="0"/>
              <a:t>Pommes</a:t>
            </a:r>
          </a:p>
          <a:p>
            <a:pPr lvl="2"/>
            <a:r>
              <a:rPr lang="de-DE" dirty="0"/>
              <a:t>Buffetsystem</a:t>
            </a:r>
          </a:p>
          <a:p>
            <a:pPr lvl="2"/>
            <a:r>
              <a:rPr lang="de-DE" dirty="0"/>
              <a:t>Vegetarische Gerichte (Bratlinge</a:t>
            </a:r>
          </a:p>
          <a:p>
            <a:pPr lvl="2"/>
            <a:r>
              <a:rPr lang="de-DE" dirty="0"/>
              <a:t>Weniger Würze</a:t>
            </a:r>
          </a:p>
          <a:p>
            <a:pPr marL="914400" lvl="2" indent="0"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Seltener….</a:t>
            </a:r>
          </a:p>
          <a:p>
            <a:pPr lvl="2"/>
            <a:r>
              <a:rPr lang="de-DE" dirty="0"/>
              <a:t>Fleischgerichte, Nuggets, </a:t>
            </a:r>
          </a:p>
          <a:p>
            <a:pPr lvl="2"/>
            <a:r>
              <a:rPr lang="de-DE" dirty="0"/>
              <a:t>Gemüse aus der Dose</a:t>
            </a:r>
          </a:p>
          <a:p>
            <a:pPr lvl="2"/>
            <a:r>
              <a:rPr lang="de-DE" dirty="0"/>
              <a:t>„Weniger Verwendung von Maggi“</a:t>
            </a:r>
          </a:p>
          <a:p>
            <a:pPr lvl="2"/>
            <a:r>
              <a:rPr lang="de-DE" dirty="0"/>
              <a:t>„Erwachsenengerichte“ (grobe Bratwurst, Zwiebelsauce)</a:t>
            </a:r>
          </a:p>
          <a:p>
            <a:pPr lvl="2"/>
            <a:r>
              <a:rPr lang="de-DE" dirty="0"/>
              <a:t>Scharfe Saucen</a:t>
            </a:r>
          </a:p>
          <a:p>
            <a:pPr lvl="2"/>
            <a:r>
              <a:rPr lang="de-DE" dirty="0"/>
              <a:t>Eintöpfe</a:t>
            </a:r>
          </a:p>
          <a:p>
            <a:pPr lvl="2"/>
            <a:r>
              <a:rPr lang="de-DE" dirty="0"/>
              <a:t>Salzreiche Kost</a:t>
            </a:r>
          </a:p>
          <a:p>
            <a:pPr lvl="2"/>
            <a:r>
              <a:rPr lang="de-DE" dirty="0"/>
              <a:t>Fettige Kost</a:t>
            </a:r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79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Macintosh PowerPoint</Application>
  <PresentationFormat>Breitbild</PresentationFormat>
  <Paragraphs>222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</vt:lpstr>
      <vt:lpstr>Evaluation Essen  Daalerschule</vt:lpstr>
      <vt:lpstr>Fragebogen Eltern</vt:lpstr>
      <vt:lpstr>1. Wie oft isst ihr Kind in der Woche …</vt:lpstr>
      <vt:lpstr>2. Besonderheiten/Unverträglichkeiten hinsichtlich des Essens</vt:lpstr>
      <vt:lpstr>3. Wie bewerten Sie lt. Speiseplan das Essen..</vt:lpstr>
      <vt:lpstr>4. Beschreibt ihr Kind das Essen .. Warm genug</vt:lpstr>
      <vt:lpstr>4. Beschreibt ihr Kind das Essen .. lecker</vt:lpstr>
      <vt:lpstr>4. Beschreibt ihr Kind das Essen .. abwechslungsreich</vt:lpstr>
      <vt:lpstr>5.Was sollte es häufiger geben… 6.was sollte es seltener geben</vt:lpstr>
      <vt:lpstr>7. Gibt es 1 (zu wenig) 5 (zu viel)</vt:lpstr>
      <vt:lpstr>7. Gibt es 1 (zu wenig) 5 (zu viel)</vt:lpstr>
      <vt:lpstr>7. Gibt es 1 (zu wenig) 5 (zu viel)</vt:lpstr>
      <vt:lpstr>7. Gibt es 1 (zu wenig) 5 (zu viel)</vt:lpstr>
      <vt:lpstr> - 8.Wie gefällt Ihnen die Mensa? - 9.Sind Sie mit dem Bezahlsystem zufrieden </vt:lpstr>
      <vt:lpstr>- 10. Wie möchten Sie das Essen bezahlen</vt:lpstr>
      <vt:lpstr>- 11.Welchen Vorbestellungszeitraum - 12.Art der Vorbestellung</vt:lpstr>
      <vt:lpstr>4. Frage des Kinderfragebogens</vt:lpstr>
      <vt:lpstr>5. Frage des Kinderfragebogens</vt:lpstr>
      <vt:lpstr>6. Frage des Kinderfragebogens</vt:lpstr>
      <vt:lpstr>7. Frage des Kinderfragebogens</vt:lpstr>
      <vt:lpstr>8. Frage des Kinderbogens</vt:lpstr>
      <vt:lpstr>9. Frage des Kinderfragebogens</vt:lpstr>
    </vt:vector>
  </TitlesOfParts>
  <Company>Bayer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Essen  Daalerschule</dc:title>
  <dc:creator>Marion Wiehn</dc:creator>
  <cp:lastModifiedBy>Sandra Hellmers</cp:lastModifiedBy>
  <cp:revision>22</cp:revision>
  <dcterms:created xsi:type="dcterms:W3CDTF">2018-04-29T15:11:05Z</dcterms:created>
  <dcterms:modified xsi:type="dcterms:W3CDTF">2018-10-02T15:57:56Z</dcterms:modified>
</cp:coreProperties>
</file>